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"/>
          <p:cNvSpPr/>
          <p:nvPr/>
        </p:nvSpPr>
        <p:spPr>
          <a:xfrm>
            <a:off x="-1" y="0"/>
            <a:ext cx="4572002" cy="2276475"/>
          </a:xfrm>
          <a:prstGeom prst="rect">
            <a:avLst/>
          </a:prstGeom>
          <a:solidFill>
            <a:srgbClr val="00AAB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" name="Obdélník"/>
          <p:cNvSpPr/>
          <p:nvPr/>
        </p:nvSpPr>
        <p:spPr>
          <a:xfrm>
            <a:off x="4572000" y="0"/>
            <a:ext cx="4572001" cy="2276475"/>
          </a:xfrm>
          <a:prstGeom prst="rect">
            <a:avLst/>
          </a:prstGeom>
          <a:solidFill>
            <a:srgbClr val="50505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21" name="C:\Users\AVC\Desktop\powerpoint\icv\logo_ICV_CMYK_neg1_rgb.jpg" descr="C:\Users\AVC\Desktop\powerpoint\icv\logo_ICV_CMYK_neg1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071938" cy="2143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C:\Users\AVC\Desktop\powerpoint\logo_MENDELU_CMYK-2.gif" descr="C:\Users\AVC\Desktop\powerpoint\logo_MENDELU_CMYK-2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250" y="5072062"/>
            <a:ext cx="1366838" cy="107156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Číslo snímku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AEA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/>
          <p:cNvSpPr/>
          <p:nvPr/>
        </p:nvSpPr>
        <p:spPr>
          <a:xfrm>
            <a:off x="-1" y="0"/>
            <a:ext cx="9144002" cy="836613"/>
          </a:xfrm>
          <a:prstGeom prst="rect">
            <a:avLst/>
          </a:prstGeom>
          <a:solidFill>
            <a:srgbClr val="00AAB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Číslo snímku"/>
          <p:cNvSpPr txBox="1"/>
          <p:nvPr>
            <p:ph type="sldNum" sz="quarter" idx="2"/>
          </p:nvPr>
        </p:nvSpPr>
        <p:spPr>
          <a:xfrm>
            <a:off x="6804025" y="260350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4" name="Text názvu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Text názvu</a:t>
            </a:r>
          </a:p>
        </p:txBody>
      </p:sp>
      <p:sp>
        <p:nvSpPr>
          <p:cNvPr id="5" name="Text úrovně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AAB4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AAB4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AAB4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AAB4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AAB4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AAB4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AAB4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AAB4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00AAB4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50505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50505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50505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50505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50505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50505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50505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50505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50505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plomový seminář"/>
          <p:cNvSpPr txBox="1"/>
          <p:nvPr>
            <p:ph type="title" idx="4294967295"/>
          </p:nvPr>
        </p:nvSpPr>
        <p:spPr>
          <a:xfrm>
            <a:off x="2039507" y="2781300"/>
            <a:ext cx="7772401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Diplomový seminář</a:t>
            </a:r>
          </a:p>
        </p:txBody>
      </p:sp>
      <p:sp>
        <p:nvSpPr>
          <p:cNvPr id="33" name="Název DP: Stabilita vozidel při vyhýbacím manévru"/>
          <p:cNvSpPr txBox="1"/>
          <p:nvPr>
            <p:ph type="body" sz="quarter" idx="4294967295"/>
          </p:nvPr>
        </p:nvSpPr>
        <p:spPr>
          <a:xfrm>
            <a:off x="-154351" y="3716337"/>
            <a:ext cx="8281452" cy="12128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2" marL="0" indent="1143000">
              <a:buSzTx/>
              <a:buNone/>
              <a:defRPr sz="2400"/>
            </a:pPr>
            <a:r>
              <a:t>Název DP: Stabilita vozidel při vyhýbacím manévru</a:t>
            </a:r>
          </a:p>
        </p:txBody>
      </p:sp>
      <p:sp>
        <p:nvSpPr>
          <p:cNvPr id="34" name="25. 6. 2019, Brno…"/>
          <p:cNvSpPr txBox="1"/>
          <p:nvPr/>
        </p:nvSpPr>
        <p:spPr>
          <a:xfrm>
            <a:off x="4859337" y="260350"/>
            <a:ext cx="403383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0"/>
              </a:spcBef>
              <a:defRPr b="1">
                <a:solidFill>
                  <a:srgbClr val="FFFFFF"/>
                </a:solidFill>
              </a:defRPr>
            </a:pPr>
            <a:r>
              <a:t>25. 6. 2019, Brno</a:t>
            </a:r>
          </a:p>
          <a:p>
            <a:pPr>
              <a:spcBef>
                <a:spcPts val="0"/>
              </a:spcBef>
              <a:defRPr b="1">
                <a:solidFill>
                  <a:srgbClr val="FFFFFF"/>
                </a:solidFill>
              </a:defRPr>
            </a:pPr>
            <a:r>
              <a:t>Připravil: Adam Skokan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5" name="giphy.gif" descr="giphy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734" y="1039087"/>
            <a:ext cx="8692532" cy="5215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Číslo snímku"/>
          <p:cNvSpPr txBox="1"/>
          <p:nvPr>
            <p:ph type="sldNum" sz="quarter" idx="2"/>
          </p:nvPr>
        </p:nvSpPr>
        <p:spPr>
          <a:xfrm>
            <a:off x="8734601" y="260350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spcBef>
                <a:spcPts val="0"/>
              </a:spcBef>
              <a:defRPr b="1"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" name="Obsah:"/>
          <p:cNvSpPr txBox="1"/>
          <p:nvPr>
            <p:ph type="title" idx="4294967295"/>
          </p:nvPr>
        </p:nvSpPr>
        <p:spPr>
          <a:xfrm>
            <a:off x="1187450" y="1125537"/>
            <a:ext cx="6996113" cy="7778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Obsah:</a:t>
            </a:r>
          </a:p>
        </p:txBody>
      </p:sp>
      <p:sp>
        <p:nvSpPr>
          <p:cNvPr id="38" name="Představení tématu a definované osnovy (struktury) DP…"/>
          <p:cNvSpPr txBox="1"/>
          <p:nvPr>
            <p:ph type="body" idx="4294967295"/>
          </p:nvPr>
        </p:nvSpPr>
        <p:spPr>
          <a:xfrm>
            <a:off x="1187450" y="2133600"/>
            <a:ext cx="7499350" cy="39925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67105" indent="-167105" algn="just" defTabSz="457200">
              <a:lnSpc>
                <a:spcPct val="150000"/>
              </a:lnSpc>
              <a:spcBef>
                <a:spcPts val="0"/>
              </a:spcBef>
              <a:buAutoNum type="arabicPeriod" startAt="1"/>
              <a:defRPr sz="1400">
                <a:solidFill>
                  <a:srgbClr val="000000"/>
                </a:solidFill>
              </a:defRPr>
            </a:pPr>
            <a:r>
              <a:t> Představení tématu a definované osnovy (struktury) DP</a:t>
            </a:r>
          </a:p>
          <a:p>
            <a:pPr marL="167105" indent="-167105" algn="just" defTabSz="457200">
              <a:lnSpc>
                <a:spcPct val="150000"/>
              </a:lnSpc>
              <a:spcBef>
                <a:spcPts val="0"/>
              </a:spcBef>
              <a:buAutoNum type="arabicPeriod" startAt="1"/>
              <a:defRPr sz="1400">
                <a:solidFill>
                  <a:srgbClr val="000000"/>
                </a:solidFill>
              </a:defRPr>
            </a:pPr>
            <a:r>
              <a:t>Představení stanovených cílů DP </a:t>
            </a:r>
          </a:p>
          <a:p>
            <a:pPr marL="167105" indent="-167105" algn="just" defTabSz="457200">
              <a:lnSpc>
                <a:spcPct val="150000"/>
              </a:lnSpc>
              <a:spcBef>
                <a:spcPts val="0"/>
              </a:spcBef>
              <a:buAutoNum type="arabicPeriod" startAt="1"/>
              <a:defRPr sz="1400">
                <a:solidFill>
                  <a:srgbClr val="000000"/>
                </a:solidFill>
              </a:defRPr>
            </a:pPr>
            <a:r>
              <a:t> Metodika: materiál a metody, které budete využívat a jakým způsobem </a:t>
            </a:r>
          </a:p>
          <a:p>
            <a:pPr marL="167105" indent="-167105" algn="just" defTabSz="457200">
              <a:lnSpc>
                <a:spcPct val="150000"/>
              </a:lnSpc>
              <a:spcBef>
                <a:spcPts val="0"/>
              </a:spcBef>
              <a:buAutoNum type="arabicPeriod" startAt="1"/>
              <a:defRPr sz="1400">
                <a:solidFill>
                  <a:srgbClr val="000000"/>
                </a:solidFill>
              </a:defRPr>
            </a:pPr>
            <a:r>
              <a:t> Plánované výsledky a způsob vyhodnocení </a:t>
            </a:r>
          </a:p>
          <a:p>
            <a:pPr marL="167105" indent="-167105" algn="just" defTabSz="457200">
              <a:lnSpc>
                <a:spcPct val="150000"/>
              </a:lnSpc>
              <a:spcBef>
                <a:spcPts val="0"/>
              </a:spcBef>
              <a:buAutoNum type="arabicPeriod" startAt="1"/>
              <a:defRPr sz="1400">
                <a:solidFill>
                  <a:srgbClr val="000000"/>
                </a:solidFill>
              </a:defRPr>
            </a:pPr>
            <a:r>
              <a:t> Závěr</a:t>
            </a:r>
          </a:p>
        </p:txBody>
      </p:sp>
      <p:sp>
        <p:nvSpPr>
          <p:cNvPr id="39" name="Kapitola 1"/>
          <p:cNvSpPr txBox="1"/>
          <p:nvPr/>
        </p:nvSpPr>
        <p:spPr>
          <a:xfrm>
            <a:off x="1187450" y="260350"/>
            <a:ext cx="33131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Kapitola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Číslo snímku"/>
          <p:cNvSpPr txBox="1"/>
          <p:nvPr>
            <p:ph type="sldNum" sz="quarter" idx="2"/>
          </p:nvPr>
        </p:nvSpPr>
        <p:spPr>
          <a:xfrm>
            <a:off x="8734601" y="260350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spcBef>
                <a:spcPts val="0"/>
              </a:spcBef>
              <a:defRPr b="1"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2" name="Představení tématu a definované osnovy:"/>
          <p:cNvSpPr txBox="1"/>
          <p:nvPr>
            <p:ph type="title" idx="4294967295"/>
          </p:nvPr>
        </p:nvSpPr>
        <p:spPr>
          <a:xfrm>
            <a:off x="704801" y="1064109"/>
            <a:ext cx="6996113" cy="7778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786384">
              <a:defRPr sz="2752"/>
            </a:lvl1pPr>
          </a:lstStyle>
          <a:p>
            <a:pPr/>
            <a:r>
              <a:t>Představení tématu a definované osnovy:</a:t>
            </a:r>
          </a:p>
        </p:txBody>
      </p:sp>
      <p:sp>
        <p:nvSpPr>
          <p:cNvPr id="43" name="Kapitola 1"/>
          <p:cNvSpPr txBox="1"/>
          <p:nvPr/>
        </p:nvSpPr>
        <p:spPr>
          <a:xfrm>
            <a:off x="1187450" y="260350"/>
            <a:ext cx="33131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Kapitola 1</a:t>
            </a:r>
          </a:p>
        </p:txBody>
      </p:sp>
      <p:sp>
        <p:nvSpPr>
          <p:cNvPr id="44" name="V úvodní části věnovaná jízdní dynamice vozidla při vyhýbacím manévru.…"/>
          <p:cNvSpPr txBox="1"/>
          <p:nvPr/>
        </p:nvSpPr>
        <p:spPr>
          <a:xfrm>
            <a:off x="604560" y="1899306"/>
            <a:ext cx="7196595" cy="1584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317500" defTabSz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V úvodní části věnovaná jízdní dynamice vozidla při vyhýbacím manévru.</a:t>
            </a:r>
          </a:p>
          <a:p>
            <a:pPr marL="457200" indent="-317500" defTabSz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Přehled zkoušek vyšetřující stabilitu vozidel.</a:t>
            </a:r>
          </a:p>
          <a:p>
            <a:pPr marL="457200" indent="-317500" defTabSz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Experimentální měření stability vozidla při vyhýbacím manévru na různých typech automobilů.</a:t>
            </a:r>
          </a:p>
          <a:p>
            <a:pPr marL="457200" indent="-317500" defTabSz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Statistické zpracování naměřených hodnot a jejich porovnání.</a:t>
            </a:r>
          </a:p>
          <a:p>
            <a:pPr marL="457200" indent="-317500" defTabSz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Vypracování analýzy zjištěných poznatků a konstatování závěru.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Číslo snímku"/>
          <p:cNvSpPr txBox="1"/>
          <p:nvPr>
            <p:ph type="sldNum" sz="quarter" idx="2"/>
          </p:nvPr>
        </p:nvSpPr>
        <p:spPr>
          <a:xfrm>
            <a:off x="8734601" y="260350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spcBef>
                <a:spcPts val="0"/>
              </a:spcBef>
              <a:defRPr b="1" sz="1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7" name="Představení tématu a definované osnovy:"/>
          <p:cNvSpPr txBox="1"/>
          <p:nvPr>
            <p:ph type="title" idx="4294967295"/>
          </p:nvPr>
        </p:nvSpPr>
        <p:spPr>
          <a:xfrm>
            <a:off x="704801" y="1064109"/>
            <a:ext cx="6996113" cy="7778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786384">
              <a:defRPr sz="2752"/>
            </a:lvl1pPr>
          </a:lstStyle>
          <a:p>
            <a:pPr/>
            <a:r>
              <a:t>Představení tématu a definované osnovy:</a:t>
            </a:r>
          </a:p>
        </p:txBody>
      </p:sp>
      <p:sp>
        <p:nvSpPr>
          <p:cNvPr id="48" name="Kapitola 1"/>
          <p:cNvSpPr txBox="1"/>
          <p:nvPr/>
        </p:nvSpPr>
        <p:spPr>
          <a:xfrm>
            <a:off x="1187450" y="260350"/>
            <a:ext cx="33131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Kapitola 1</a:t>
            </a:r>
          </a:p>
        </p:txBody>
      </p:sp>
      <p:sp>
        <p:nvSpPr>
          <p:cNvPr id="49" name="V úvodní části věnovaná jízdní dynamice vozidla při vyhýbacím manévru.…"/>
          <p:cNvSpPr txBox="1"/>
          <p:nvPr/>
        </p:nvSpPr>
        <p:spPr>
          <a:xfrm>
            <a:off x="604560" y="1899306"/>
            <a:ext cx="7196595" cy="1216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317500" defTabSz="457200">
              <a:lnSpc>
                <a:spcPts val="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V úvodní části věnovaná jízdní dynamice vozidla při vyhýbacím manévru.</a:t>
            </a:r>
          </a:p>
          <a:p>
            <a:pPr marL="457200" indent="-317500" defTabSz="457200">
              <a:lnSpc>
                <a:spcPts val="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Přehled zkoušek vyšetřující stabilitu vozidel.</a:t>
            </a:r>
          </a:p>
          <a:p>
            <a:pPr marL="457200" indent="-317500" defTabSz="457200">
              <a:lnSpc>
                <a:spcPts val="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Experimentální měření stability vozidla při vyhýbacím manévru na různých typech automobilů.</a:t>
            </a:r>
          </a:p>
          <a:p>
            <a:pPr marL="457200" indent="-317500" defTabSz="457200">
              <a:lnSpc>
                <a:spcPts val="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Statistické zpracování naměřených hodnot a jejich porovnání.</a:t>
            </a:r>
          </a:p>
          <a:p>
            <a:pPr marL="457200" indent="-317500" defTabSz="457200">
              <a:lnSpc>
                <a:spcPts val="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 startAt="1"/>
              <a:defRPr sz="1250"/>
            </a:pPr>
            <a:r>
              <a:t>Vypracování analýzy zjištěných poznatků a konstatování závěru.</a:t>
            </a:r>
          </a:p>
        </p:txBody>
      </p:sp>
      <p:pic>
        <p:nvPicPr>
          <p:cNvPr id="50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7700" y="3173174"/>
            <a:ext cx="3225801" cy="251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Číslo snímku"/>
          <p:cNvSpPr txBox="1"/>
          <p:nvPr>
            <p:ph type="sldNum" sz="quarter" idx="2"/>
          </p:nvPr>
        </p:nvSpPr>
        <p:spPr>
          <a:xfrm>
            <a:off x="6804025" y="26035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" name="Stanovené cíle"/>
          <p:cNvSpPr txBox="1"/>
          <p:nvPr/>
        </p:nvSpPr>
        <p:spPr>
          <a:xfrm>
            <a:off x="503892" y="1059487"/>
            <a:ext cx="178453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Stanovené cíle</a:t>
            </a:r>
          </a:p>
        </p:txBody>
      </p:sp>
      <p:sp>
        <p:nvSpPr>
          <p:cNvPr id="54" name="Vzájemné porovnání vzorků a jejich kvality…"/>
          <p:cNvSpPr txBox="1"/>
          <p:nvPr/>
        </p:nvSpPr>
        <p:spPr>
          <a:xfrm>
            <a:off x="602678" y="1767449"/>
            <a:ext cx="4475000" cy="1158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Vzájemné porovnání vzorků a jejich kvality</a:t>
            </a:r>
          </a:p>
          <a:p>
            <a:pPr/>
            <a:r>
              <a:t>Určení kauzality v odchylce kvality</a:t>
            </a:r>
          </a:p>
          <a:p>
            <a:pPr/>
            <a:r>
              <a:t>Stanovení návrhu na zlepšení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Číslo snímku"/>
          <p:cNvSpPr txBox="1"/>
          <p:nvPr>
            <p:ph type="sldNum" sz="quarter" idx="2"/>
          </p:nvPr>
        </p:nvSpPr>
        <p:spPr>
          <a:xfrm>
            <a:off x="6804025" y="26035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" name="Rozdělení zkoušek stability vozidla:…"/>
          <p:cNvSpPr txBox="1"/>
          <p:nvPr/>
        </p:nvSpPr>
        <p:spPr>
          <a:xfrm>
            <a:off x="466666" y="1314298"/>
            <a:ext cx="7181253" cy="4856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/>
            </a:pPr>
            <a:r>
              <a:t>Rozdělení zkoušek stability vozidla:</a:t>
            </a:r>
          </a:p>
          <a:p>
            <a:pPr/>
          </a:p>
          <a:p>
            <a:pPr/>
            <a:r>
              <a:t>Podle druhu vozidla: Dvoukolové, čtyřkolové, s přívěsem, návěsem…</a:t>
            </a:r>
          </a:p>
          <a:p>
            <a:pPr/>
          </a:p>
          <a:p>
            <a:pPr/>
            <a:r>
              <a:t>Podle situace, které mohou nastat v provozu:</a:t>
            </a:r>
          </a:p>
          <a:p>
            <a:pPr/>
          </a:p>
          <a:p>
            <a:pPr marL="180473" indent="-180473">
              <a:buSzPct val="100000"/>
              <a:buChar char="•"/>
            </a:pPr>
            <a:r>
              <a:t>Bezdění v přímém směru</a:t>
            </a:r>
          </a:p>
          <a:p>
            <a:pPr marL="180473" indent="-180473">
              <a:buSzPct val="100000"/>
              <a:buChar char="•"/>
            </a:pPr>
            <a:r>
              <a:t>Brzdění v zatáčení</a:t>
            </a:r>
          </a:p>
          <a:p>
            <a:pPr marL="180473" indent="-180473">
              <a:buSzPct val="100000"/>
              <a:buChar char="•"/>
            </a:pPr>
            <a:r>
              <a:t>Ustálené zatáčneí</a:t>
            </a:r>
          </a:p>
          <a:p>
            <a:pPr marL="180473" indent="-180473">
              <a:buSzPct val="100000"/>
              <a:buChar char="•"/>
            </a:pPr>
            <a:r>
              <a:t>Zatáčení přes ojedinělou překážku</a:t>
            </a:r>
          </a:p>
          <a:p>
            <a:pPr marL="180473" indent="-180473">
              <a:buSzPct val="100000"/>
              <a:buChar char="•"/>
            </a:pPr>
            <a:r>
              <a:t>Změna hnací síly při zatáčení</a:t>
            </a:r>
          </a:p>
          <a:p>
            <a:pPr marL="180473" indent="-180473">
              <a:buSzPct val="100000"/>
              <a:buChar char="•"/>
            </a:pPr>
            <a:r>
              <a:t>Dynamická řiditelnost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Číslo snímku"/>
          <p:cNvSpPr txBox="1"/>
          <p:nvPr>
            <p:ph type="sldNum" sz="quarter" idx="2"/>
          </p:nvPr>
        </p:nvSpPr>
        <p:spPr>
          <a:xfrm>
            <a:off x="6804025" y="26035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" name="Vektorové snímače rychlosti…"/>
          <p:cNvSpPr txBox="1"/>
          <p:nvPr/>
        </p:nvSpPr>
        <p:spPr>
          <a:xfrm>
            <a:off x="133200" y="945730"/>
            <a:ext cx="4616964" cy="2369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80473" indent="-180473">
              <a:buSzPct val="100000"/>
              <a:buChar char="•"/>
            </a:pPr>
            <a:r>
              <a:t>Vektorové snímače rychlosti</a:t>
            </a:r>
          </a:p>
          <a:p>
            <a:pPr marL="180473" indent="-180473">
              <a:buSzPct val="100000"/>
              <a:buChar char="•"/>
            </a:pPr>
            <a:r>
              <a:t>Snímač úhlu klopení (resp. Snímač výšky)</a:t>
            </a:r>
          </a:p>
          <a:p>
            <a:pPr marL="180473" indent="-180473">
              <a:buSzPct val="100000"/>
              <a:buChar char="•"/>
            </a:pPr>
            <a:r>
              <a:t>3x snímač zrychlení</a:t>
            </a:r>
          </a:p>
          <a:p>
            <a:pPr marL="180473" indent="-180473">
              <a:buSzPct val="100000"/>
              <a:buChar char="•"/>
            </a:pPr>
            <a:r>
              <a:t>Snímač úhlové rychlosti</a:t>
            </a:r>
          </a:p>
          <a:p>
            <a:pPr marL="180473" indent="-180473">
              <a:buSzPct val="100000"/>
              <a:buChar char="•"/>
            </a:pPr>
            <a:r>
              <a:t>Snímač úhlu natočení volantu</a:t>
            </a:r>
          </a:p>
          <a:p>
            <a:pPr marL="180473" indent="-180473">
              <a:buSzPct val="100000"/>
              <a:buChar char="•"/>
            </a:pPr>
            <a:r>
              <a:t>Snímač úhlu směrové úchylky kola</a:t>
            </a:r>
          </a:p>
        </p:txBody>
      </p:sp>
      <p:pic>
        <p:nvPicPr>
          <p:cNvPr id="61" name="a.png" descr="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50" y="3264436"/>
            <a:ext cx="6807100" cy="3651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Číslo snímku"/>
          <p:cNvSpPr txBox="1"/>
          <p:nvPr>
            <p:ph type="sldNum" sz="quarter" idx="2"/>
          </p:nvPr>
        </p:nvSpPr>
        <p:spPr>
          <a:xfrm>
            <a:off x="6804025" y="26035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4" name="Obrázek" descr="Obrá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372" y="931024"/>
            <a:ext cx="4360994" cy="3237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Obrázek" descr="Obrá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2573" y="927321"/>
            <a:ext cx="4625199" cy="1278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Obrázek" descr="Obrázek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229" y="4156923"/>
            <a:ext cx="2419138" cy="2411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Obrázek" descr="Obrázek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08330" y="5005099"/>
            <a:ext cx="4785902" cy="1559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Číslo snímku"/>
          <p:cNvSpPr txBox="1"/>
          <p:nvPr>
            <p:ph type="sldNum" sz="quarter" idx="2"/>
          </p:nvPr>
        </p:nvSpPr>
        <p:spPr>
          <a:xfrm>
            <a:off x="6804025" y="26035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" name="Plánované výsledky…"/>
          <p:cNvSpPr txBox="1"/>
          <p:nvPr/>
        </p:nvSpPr>
        <p:spPr>
          <a:xfrm>
            <a:off x="386057" y="3948742"/>
            <a:ext cx="6960578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800"/>
              </a:lnSpc>
              <a:spcBef>
                <a:spcPts val="0"/>
              </a:spcBef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Plánované výsledky </a:t>
            </a:r>
          </a:p>
          <a:p>
            <a:pPr defTabSz="457200">
              <a:lnSpc>
                <a:spcPts val="3800"/>
              </a:lnSpc>
              <a:spcBef>
                <a:spcPts val="0"/>
              </a:spcBef>
              <a:defRPr sz="2000">
                <a:latin typeface="Times"/>
                <a:ea typeface="Times"/>
                <a:cs typeface="Times"/>
                <a:sym typeface="Times"/>
              </a:defRPr>
            </a:pPr>
          </a:p>
          <a:p>
            <a:pPr defTabSz="457200">
              <a:lnSpc>
                <a:spcPts val="3500"/>
              </a:lnSpc>
              <a:spcBef>
                <a:spcPts val="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stanovení jednotlivých vozů zda odpovídají ISO 3888 (Vyhýbací manévr) </a:t>
            </a:r>
          </a:p>
          <a:p>
            <a:pPr defTabSz="457200">
              <a:lnSpc>
                <a:spcPts val="3500"/>
              </a:lnSpc>
              <a:spcBef>
                <a:spcPts val="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Zjištění vlivů na výsledky</a:t>
            </a:r>
          </a:p>
          <a:p>
            <a:pPr defTabSz="457200">
              <a:lnSpc>
                <a:spcPts val="3500"/>
              </a:lnSpc>
              <a:spcBef>
                <a:spcPts val="0"/>
              </a:spcBef>
              <a:defRPr>
                <a:latin typeface="Times"/>
                <a:ea typeface="Times"/>
                <a:cs typeface="Times"/>
                <a:sym typeface="Times"/>
              </a:defRPr>
            </a:pPr>
            <a:r>
              <a:t>Stanovení kvality stability u jednotlivých vozu dle stanovené stupnice</a:t>
            </a:r>
          </a:p>
        </p:txBody>
      </p:sp>
      <p:sp>
        <p:nvSpPr>
          <p:cNvPr id="71" name="Způsob vyhodnocení"/>
          <p:cNvSpPr txBox="1"/>
          <p:nvPr/>
        </p:nvSpPr>
        <p:spPr>
          <a:xfrm>
            <a:off x="429803" y="977166"/>
            <a:ext cx="246232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Způsob vyhodnocení</a:t>
            </a:r>
          </a:p>
        </p:txBody>
      </p:sp>
      <p:sp>
        <p:nvSpPr>
          <p:cNvPr id="72" name="Statistické zpracování dat -…"/>
          <p:cNvSpPr txBox="1"/>
          <p:nvPr/>
        </p:nvSpPr>
        <p:spPr>
          <a:xfrm>
            <a:off x="981355" y="1636010"/>
            <a:ext cx="2975594" cy="196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Statistické zpracování dat - </a:t>
            </a:r>
          </a:p>
          <a:p>
            <a:pPr/>
            <a:r>
              <a:t>průměr</a:t>
            </a:r>
          </a:p>
          <a:p>
            <a:pPr/>
            <a:r>
              <a:t>medián</a:t>
            </a:r>
          </a:p>
          <a:p>
            <a:pPr/>
            <a:r>
              <a:t>rozpětí rozptyl</a:t>
            </a:r>
          </a:p>
          <a:p>
            <a:pPr/>
            <a:r>
              <a:t>směrodatná odchylka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EAEAEA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ýchozí návrh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ýchozí návrh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